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27" r:id="rId6"/>
    <p:sldId id="328" r:id="rId7"/>
    <p:sldId id="322" r:id="rId8"/>
    <p:sldId id="329" r:id="rId9"/>
    <p:sldId id="330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921"/>
    <a:srgbClr val="BF8641"/>
    <a:srgbClr val="D98D30"/>
    <a:srgbClr val="BF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47356-836D-8A4D-3C87-172D646265BF}" v="3022" dt="2024-05-22T21:31:20.455"/>
    <p1510:client id="{D695717D-2017-C553-DB50-CFB440B3328B}" v="567" dt="2024-05-22T21:09:38.7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9" autoAdjust="0"/>
    <p:restoredTop sz="94660"/>
  </p:normalViewPr>
  <p:slideViewPr>
    <p:cSldViewPr snapToGrid="0">
      <p:cViewPr>
        <p:scale>
          <a:sx n="100" d="100"/>
          <a:sy n="100" d="100"/>
        </p:scale>
        <p:origin x="-134" y="-403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7B7C-60D9-405F-8753-390BD5F55D7A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390-5D0E-4E62-98EC-976C3766C4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ZA"/>
              <a:t>CONFERENCE PRESENTATION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64" name="Date Placeholder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hoto of marble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100" dirty="0">
                <a:latin typeface="Elephant Pro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of marble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Graphic 13" descr="sprig icon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of marble texture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/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prig icon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"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40" baseline="0">
          <a:solidFill>
            <a:schemeClr val="accent3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2" userDrawn="1">
          <p15:clr>
            <a:srgbClr val="FBAE40"/>
          </p15:clr>
        </p15:guide>
        <p15:guide id="4" pos="7128" userDrawn="1">
          <p15:clr>
            <a:srgbClr val="FBAE40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Placeholder 74" descr="photo of leather briefcase on some paper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4524231"/>
            <a:ext cx="11274552" cy="1162499"/>
          </a:xfrm>
        </p:spPr>
        <p:txBody>
          <a:bodyPr/>
          <a:lstStyle/>
          <a:p>
            <a:r>
              <a:rPr lang="en-US" dirty="0" err="1"/>
              <a:t>AtliQ</a:t>
            </a:r>
            <a:r>
              <a:rPr lang="en-US" dirty="0"/>
              <a:t> Hospitality Analysis</a:t>
            </a:r>
          </a:p>
        </p:txBody>
      </p:sp>
      <p:sp>
        <p:nvSpPr>
          <p:cNvPr id="99" name="Subtitle 98">
            <a:extLst>
              <a:ext uri="{FF2B5EF4-FFF2-40B4-BE49-F238E27FC236}">
                <a16:creationId xmlns:a16="http://schemas.microsoft.com/office/drawing/2014/main" id="{3E1C2516-A9DD-4DE3-A1B1-CDA136076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Report by: </a:t>
            </a:r>
            <a:r>
              <a:rPr lang="en-US" dirty="0" err="1"/>
              <a:t>deepan</a:t>
            </a:r>
            <a:r>
              <a:rPr lang="en-US" dirty="0"/>
              <a:t> R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3A6E016E-983A-46B3-9B7A-F909E2EE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Unid</a:t>
            </a:r>
            <a:r>
              <a:rPr lang="en-US" dirty="0"/>
              <a:t>: umip5710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usiness man writing in journal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2913DD8-54E8-4C9C-93C6-831E0A16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88973B-466C-4C76-B228-D9501EE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800100"/>
            <a:ext cx="3730752" cy="5257800"/>
          </a:xfrm>
        </p:spPr>
        <p:txBody>
          <a:bodyPr vert="horz" lIns="274320" tIns="1371600" rIns="274320" bIns="45720" rtlCol="0" anchor="t">
            <a:noAutofit/>
          </a:bodyPr>
          <a:lstStyle/>
          <a:p>
            <a:r>
              <a:rPr lang="en-US" sz="1200" dirty="0" err="1">
                <a:solidFill>
                  <a:srgbClr val="24292F"/>
                </a:solidFill>
                <a:ea typeface="+mn-lt"/>
                <a:cs typeface="+mn-lt"/>
              </a:rPr>
              <a:t>Atliq</a:t>
            </a:r>
            <a:r>
              <a:rPr lang="en-US" sz="1200" dirty="0">
                <a:solidFill>
                  <a:srgbClr val="24292F"/>
                </a:solidFill>
                <a:ea typeface="+mn-lt"/>
                <a:cs typeface="+mn-lt"/>
              </a:rPr>
              <a:t> Grands owns multiple five-star hotels across India. They have been in the hospitality industry for the past 20 years. Due to strategic moves from other competitors and ineffective decision-making in management, </a:t>
            </a:r>
            <a:r>
              <a:rPr lang="en-US" sz="1200" dirty="0" err="1">
                <a:solidFill>
                  <a:srgbClr val="24292F"/>
                </a:solidFill>
                <a:ea typeface="+mn-lt"/>
                <a:cs typeface="+mn-lt"/>
              </a:rPr>
              <a:t>Atliq</a:t>
            </a:r>
            <a:r>
              <a:rPr lang="en-US" sz="1200" dirty="0">
                <a:solidFill>
                  <a:srgbClr val="24292F"/>
                </a:solidFill>
                <a:ea typeface="+mn-lt"/>
                <a:cs typeface="+mn-lt"/>
              </a:rPr>
              <a:t> Grands are losing its market share and revenue in the luxury/business hotels category. As a strategic move, the managing director of </a:t>
            </a:r>
            <a:r>
              <a:rPr lang="en-US" sz="1200" dirty="0" err="1">
                <a:solidFill>
                  <a:srgbClr val="24292F"/>
                </a:solidFill>
                <a:ea typeface="+mn-lt"/>
                <a:cs typeface="+mn-lt"/>
              </a:rPr>
              <a:t>Atliq</a:t>
            </a:r>
            <a:r>
              <a:rPr lang="en-US" sz="1200" dirty="0">
                <a:solidFill>
                  <a:srgbClr val="24292F"/>
                </a:solidFill>
                <a:ea typeface="+mn-lt"/>
                <a:cs typeface="+mn-lt"/>
              </a:rPr>
              <a:t> Grands wanted to incorporate “Business and Data Intelligence” in order to regain their market share and revenue. </a:t>
            </a:r>
            <a:endParaRPr lang="en-US" dirty="0"/>
          </a:p>
          <a:p>
            <a:endParaRPr lang="en-US" sz="1200" dirty="0">
              <a:solidFill>
                <a:srgbClr val="24292F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4292F"/>
                </a:solidFill>
                <a:ea typeface="+mn-lt"/>
                <a:cs typeface="+mn-lt"/>
              </a:rPr>
              <a:t>However, they do not have an in-house data analytics team to provide them with these insights. Their revenue management team had decided to hire a 3rd party service provider to provide them with insights from their historical data. </a:t>
            </a:r>
            <a:endParaRPr lang="en-US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5398" y="1874520"/>
            <a:ext cx="2860705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1" y="365125"/>
            <a:ext cx="41208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KPI' S – Key Performance Indicators</a:t>
            </a:r>
            <a:endParaRPr lang="en-US" sz="44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C013D5-18DA-F826-9629-4815622EF9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2482589"/>
            <a:ext cx="3714496" cy="42531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Booking platform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Ratings given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Booking status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Check in date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Check out date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Booking date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Capacity </a:t>
            </a:r>
            <a:r>
              <a:rPr lang="en-US">
                <a:solidFill>
                  <a:schemeClr val="tx1"/>
                </a:solidFill>
              </a:rPr>
              <a:t>and           Successful </a:t>
            </a:r>
            <a:r>
              <a:rPr lang="en-US" dirty="0">
                <a:solidFill>
                  <a:schemeClr val="tx1"/>
                </a:solidFill>
              </a:rPr>
              <a:t>bookings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City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Room type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tx1"/>
                </a:solidFill>
              </a:rPr>
              <a:t>Revenue generated      and realized</a:t>
            </a:r>
          </a:p>
          <a:p>
            <a:pPr marL="114300" indent="-342900" algn="l">
              <a:buFont typeface="Wingdings" panose="020B0604020202020204" pitchFamily="34" charset="0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70AE784B-B8D1-2E7C-1C2E-61D1961A0F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879" r="-1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74C206D-A4BD-3AE4-EC69-46E78F2AD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83" b="925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5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296384"/>
            <a:ext cx="11308080" cy="112776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28" y="294818"/>
            <a:ext cx="3657600" cy="914400"/>
          </a:xfrm>
        </p:spPr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FC11051-0981-4D5A-96D3-DDDF51A4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154599-9C4F-4DFF-A891-4DFE58A63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08144" y="1053021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DAAE32-C8B9-D722-CCA0-646296BD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710176"/>
            <a:ext cx="5831840" cy="341732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B874A403-7C4B-AEB5-552D-44863ED48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96705"/>
            <a:ext cx="5923280" cy="34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296384"/>
            <a:ext cx="11308080" cy="112776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28" y="294818"/>
            <a:ext cx="3657600" cy="914400"/>
          </a:xfrm>
        </p:spPr>
        <p:txBody>
          <a:bodyPr/>
          <a:lstStyle/>
          <a:p>
            <a:r>
              <a:rPr lang="en-US" dirty="0"/>
              <a:t>Analysis - I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154599-9C4F-4DFF-A891-4DFE58A63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08144" y="1053021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86602B8-172C-D2EF-F9E3-DC3DE6103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19" y="1576543"/>
            <a:ext cx="11308080" cy="50292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3A003-E5E5-53C3-7C59-C928E80C1D6C}"/>
              </a:ext>
            </a:extLst>
          </p:cNvPr>
          <p:cNvSpPr txBox="1"/>
          <p:nvPr/>
        </p:nvSpPr>
        <p:spPr>
          <a:xfrm>
            <a:off x="426720" y="1595120"/>
            <a:ext cx="1111504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AtliQ</a:t>
            </a:r>
            <a:r>
              <a:rPr lang="en-US" sz="2200" dirty="0">
                <a:solidFill>
                  <a:schemeClr val="bg1"/>
                </a:solidFill>
              </a:rPr>
              <a:t> Grands provide services in 4 cities – Delhi, Mumbai, Hyderabad, Bangalore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Out of these places Mumbai has great market in grands category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And Delhi has the least market for the grands category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And all the four branches provide 4 types of rooms – standard, elite, privilege, ultra-privilege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Ratings can help in improving things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Sum of capacity gives the number of rooms available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Sum of successful bookings shows total number of bookings done successfully without cancelation and the bookings status is also given as reference for calculating this 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And the booking status has three categories – Check out, Cancelled, No show, in this cancelled will have to pay 40% of the booking revenue/amount to the hotel as cancellation fees and for other two categories amount/revenue is 100%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Date can be used for analysis over period</a:t>
            </a:r>
          </a:p>
        </p:txBody>
      </p:sp>
    </p:spTree>
    <p:extLst>
      <p:ext uri="{BB962C8B-B14F-4D97-AF65-F5344CB8AC3E}">
        <p14:creationId xmlns:p14="http://schemas.microsoft.com/office/powerpoint/2010/main" val="221595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296384"/>
            <a:ext cx="11308080" cy="112776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28" y="294818"/>
            <a:ext cx="3657600" cy="914400"/>
          </a:xfrm>
        </p:spPr>
        <p:txBody>
          <a:bodyPr/>
          <a:lstStyle/>
          <a:p>
            <a:r>
              <a:rPr lang="en-US" dirty="0"/>
              <a:t>Analysis - II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154599-9C4F-4DFF-A891-4DFE58A63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08144" y="1053021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86602B8-172C-D2EF-F9E3-DC3DE6103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19" y="1576543"/>
            <a:ext cx="11308080" cy="50292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3A003-E5E5-53C3-7C59-C928E80C1D6C}"/>
              </a:ext>
            </a:extLst>
          </p:cNvPr>
          <p:cNvSpPr txBox="1"/>
          <p:nvPr/>
        </p:nvSpPr>
        <p:spPr>
          <a:xfrm>
            <a:off x="426720" y="1595120"/>
            <a:ext cx="1111504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It is observed to be total number of bookings is 17,040 and out of this successful </a:t>
            </a:r>
            <a:r>
              <a:rPr lang="en-US" sz="2200">
                <a:solidFill>
                  <a:schemeClr val="bg1"/>
                </a:solidFill>
              </a:rPr>
              <a:t>booking is 100%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No. of guests stayed is calculated to 38,000 so average of 2 people stay in 1 room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Public uses hospitality service during weekdays than weekend. But considered day wise Sunday and Saturday has most bookings day wise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According to revenue table Mumbai branch has generated highest, Delhi generated least and other two have generated a decent amount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 total of 212 Million $ have been realized </a:t>
            </a:r>
            <a:r>
              <a:rPr lang="en-US" sz="2200">
                <a:solidFill>
                  <a:schemeClr val="bg1"/>
                </a:solidFill>
              </a:rPr>
              <a:t>with these 4 branches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In total 4 branches has a capacity of 32k but bookings done is almost only half that </a:t>
            </a:r>
            <a:r>
              <a:rPr lang="en-US" sz="2200">
                <a:solidFill>
                  <a:schemeClr val="bg1"/>
                </a:solidFill>
              </a:rPr>
              <a:t>is 17k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When seeing </a:t>
            </a:r>
            <a:r>
              <a:rPr lang="en-US" sz="2200">
                <a:solidFill>
                  <a:schemeClr val="bg1"/>
                </a:solidFill>
              </a:rPr>
              <a:t>month-wise all three months – May, June and July have almost equal number of bookings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And most people have checked out successfully without cancelling, but concern is 25% people have cancelled and 5% have not shown up, which adds up to 30%</a:t>
            </a:r>
          </a:p>
        </p:txBody>
      </p:sp>
    </p:spTree>
    <p:extLst>
      <p:ext uri="{BB962C8B-B14F-4D97-AF65-F5344CB8AC3E}">
        <p14:creationId xmlns:p14="http://schemas.microsoft.com/office/powerpoint/2010/main" val="205021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9" descr="Photo of team group high five&#10;">
            <a:extLst>
              <a:ext uri="{FF2B5EF4-FFF2-40B4-BE49-F238E27FC236}">
                <a16:creationId xmlns:a16="http://schemas.microsoft.com/office/drawing/2014/main" id="{AA58AABE-CEFF-48E5-AC11-9A99DA355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8C71D-9583-48CB-A10F-1E6391A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24" y="601326"/>
            <a:ext cx="3959352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BB973-B428-41C0-9D92-71BB3881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6324" y="715626"/>
            <a:ext cx="3730752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876047"/>
            <a:ext cx="3438144" cy="9144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8B9DC8-A928-4BA0-872D-E2A209F30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178770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AD9EC-FB39-4CB3-AB09-9CF0FF397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33100" y="3518020"/>
            <a:ext cx="457200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0E818E-5D5D-4925-A78F-3B76910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4910365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C7671D6-13D3-446B-A8B5-9B778994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B4791E-4782-494D-96B1-BB01A5D6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_Win32_JB_v3" id="{1BD1A3DF-4DD0-4DA4-B36D-CC18B63EBA81}" vid="{2DCA4B0C-60EF-4338-8C4C-D35D510CD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E9FECB-8918-4F73-BBEE-F44B89CFA6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BD190D-DBEC-4A8E-9FA9-778FC5CDB5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CD0232-9404-4602-91CF-844E41C3C1C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</Words>
  <Application>Microsoft Office PowerPoint</Application>
  <PresentationFormat>Widescreen</PresentationFormat>
  <Paragraphs>127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AtliQ Hospitality Analysis</vt:lpstr>
      <vt:lpstr>Agenda</vt:lpstr>
      <vt:lpstr>KPI' S – Key Performance Indicators</vt:lpstr>
      <vt:lpstr>Dashboards</vt:lpstr>
      <vt:lpstr>Analysis - I</vt:lpstr>
      <vt:lpstr>Analysis - II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/>
  <cp:lastModifiedBy/>
  <cp:revision>316</cp:revision>
  <dcterms:created xsi:type="dcterms:W3CDTF">2024-05-22T20:34:54Z</dcterms:created>
  <dcterms:modified xsi:type="dcterms:W3CDTF">2024-05-22T21:31:36Z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